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4630400" cy="8229600"/>
  <p:notesSz cx="8229600" cy="14630400"/>
  <p:embeddedFontLst>
    <p:embeddedFont>
      <p:font typeface="Bricolage Grotesque Extra Bold" panose="020B0604020202020204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8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Hotel Haven: Predicting Customer Cancellations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data analysis to understand booking patterns, identify cancellation factors, and develop strategies to improve customer retention,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 Ahmed Olatunji (data scientist)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0745"/>
            <a:ext cx="6244709" cy="3927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0416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is typical in hospitality. Many hotel rooms are designed for 2 adults.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19715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Hotels may mostly offer rooms meant for 2 adults, aligning with demand.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9014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Suggests good alignment between supply and market preference.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831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Demand for Solo or Group Bookings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398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Bookings with 1 adult or 3+ adults are much fewer.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652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indicates hotels are less attractive or optimized for solo travelers or large groups.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95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Strategy May Favor Pairs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4621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Prices or promotions may be more affordable for two, making it the “sweet spot”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3240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Count of special request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76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majority of customers (value 0) did not request anything extra.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8749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Could indicate: Standard services meet most needs., Guests are not aware they can make special requests. ,Booking platforms don’t emphasize or offer this feature clearly.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45544"/>
            <a:ext cx="6244709" cy="33385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40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BI-VARIATE ANALYSIS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17257"/>
            <a:ext cx="6244709" cy="34170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87147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WEEKEND NIGHT VS WEEKDAY NIGHT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45315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total nights are booked during the weekdays than weekends.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4613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tend to stay more often on weekdays (Monday to Friday) than on weekends (Saturday and Sunday).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13961"/>
            <a:ext cx="5796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Bookings per month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95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seen in the chat, January has the lowest  number of booking and October has the highest number of booking,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72226"/>
            <a:ext cx="6244709" cy="30851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6" y="2713911"/>
            <a:ext cx="6324600" cy="2801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8804" y="956310"/>
            <a:ext cx="6324600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Cancellations per month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578804" y="2478286"/>
            <a:ext cx="632460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cancellations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were recorded in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February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April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suggesting stronger booking commitments or possibly fewer reservations during these months.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78804" y="3559016"/>
            <a:ext cx="632460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contrast,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June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March 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experienced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notably high cancellation volumes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with </a:t>
            </a: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having the highest.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804" y="4755118"/>
            <a:ext cx="632460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patterns may be influenced by seasonal travel plans, promotional periods, or external factors such as school holidays or weather-related changes.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8804" y="5951220"/>
            <a:ext cx="6324600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these trends allows us to refine our booking policies, adjust overbooking strategies, and target customer engagement efforts more effectively during high-risk months.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326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ROOM TYPE BY BOOKING STATUS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5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mostly book this room type 1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926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Probably offers the best value, most comfort, or is the most advertised.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25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high count of not canceled bookings for room type 1 suggests that guests who book this room are more likely to follow through with their stay.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153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type 2 and others might be: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823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available,less advertised , Less popular due to price, size, or amenities, Or maybe targeted at niche customers.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617589"/>
            <a:ext cx="6244709" cy="2994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5296"/>
            <a:ext cx="6244709" cy="34990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648301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Special request by booking status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2926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who made at least 1 special request tend to cancel less. which means they are more engaged or serious about their stay.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585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Making a request could indicate a higher commitment level.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5153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with no special requests cancel more often. :Some might book casually or be less invested in the stay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148" y="800933"/>
            <a:ext cx="6484263" cy="1100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 segment by booking status 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6148" y="2077283"/>
            <a:ext cx="648426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platforms often allow quick, easy cancellations with fewer penalties.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6148" y="2799040"/>
            <a:ext cx="648426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may book multiple options online and cancel later (“booking shopping”).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6148" y="3520797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Commitment in Online Bookings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6148" y="3960852"/>
            <a:ext cx="648426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booking online may be more price-sensitive or less committed.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6148" y="4682609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Impulsive bookings or uncertain plans can lead to higher cancellations.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6148" y="5122664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Offline Bookings Often Involve More Personal Contact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6148" y="5562719"/>
            <a:ext cx="648426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effort invested by guest leads to higher commitment and fewer cancellations.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6148" y="6284476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Cancellation Policies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6148" y="6724531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channels might have more flexible cancellation policies.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6148" y="7164586"/>
            <a:ext cx="648426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Offline bookings may have stricter terms.</a:t>
            </a:r>
            <a:endParaRPr lang="en-US" sz="13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09" y="2355294"/>
            <a:ext cx="6484263" cy="35190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19" y="679371"/>
            <a:ext cx="6226969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MULTIVARIATE ANALYSIS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9" y="2872740"/>
            <a:ext cx="6342221" cy="34375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818323"/>
            <a:ext cx="634222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Guests booking more weekend nights are canceling more often than guests booking fewer weekend nights.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663666"/>
            <a:ext cx="634222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could suggest that weekend plans are more likely to change or be uncertain.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509010"/>
            <a:ext cx="6342221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type 1, 4, and 2 dominate bookings: These are your most popular room types, so naturally they show higher booking activity.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684276"/>
            <a:ext cx="6342221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Does this mean people cancel more on weekends? Not necessarily the weekends themselves, but rather longer weekend stays are more likely to be canceled.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859542"/>
            <a:ext cx="634222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Weekend trips might be more subject to last-minute changes, like social plans, events, or weather.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6704886"/>
            <a:ext cx="634222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Cancellations on weekend stays are due to factors like event changes, travel complications, or shifting social plans 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3730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 and model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7688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Encoded Categorical Variables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by Converting categorical variables like type of meal, room type, and Market segment type, booking status, and month into numeric formats.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561159"/>
            <a:ext cx="6244709" cy="11071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2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7653"/>
            <a:ext cx="6407944" cy="3136702"/>
          </a:xfrm>
          <a:prstGeom prst="roundRect">
            <a:avLst>
              <a:gd name="adj" fmla="val 3037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1084" y="3384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8753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Assist Hotel Haven in understanding challenges related to customer cancellations and provide data-driven insights to improve retention.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127653"/>
            <a:ext cx="6408063" cy="3136702"/>
          </a:xfrm>
          <a:prstGeom prst="roundRect">
            <a:avLst>
              <a:gd name="adj" fmla="val 3037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85842" y="3384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1" y="387536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preparation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85842" y="431756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85842" y="475976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data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85842" y="520196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 and model development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85842" y="564415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 and fine-tuning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37190"/>
            <a:ext cx="6244709" cy="1754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405182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 and model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5833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SCALING OF THE DATA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Scaled Numerical Features, Scale numerical columns to bring them to a similar range, which can improve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559475"/>
            <a:ext cx="8333780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CLASS IMBALANCE AND OVERSAMPLING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3" y="1512451"/>
            <a:ext cx="6532959" cy="3291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0073" y="4990267"/>
            <a:ext cx="6532959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encoding categorical variables in the dataset,. The result revealed a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imbalance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where one class significantly outweighed the other.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0073" y="5669637"/>
            <a:ext cx="6532959" cy="1325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prevent the machine learning model from becoming biased toward the majority class, we plan to apply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oversampling techniques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(e.g., SMOTE or RandomOverSampler). This step ensures the model learns equally from both classes and improves its ability to generalize and predict minority outcomes effectively.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0073" y="7144464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88" y="1512451"/>
            <a:ext cx="6532959" cy="366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4988" y="5366861"/>
            <a:ext cx="6532959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Balancing the dataset at this stage is essential for achieving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fair, reliable, and unbiased model performance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during training and evaluation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524988" y="6046232"/>
            <a:ext cx="6532959" cy="795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applied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oversampling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techniques to increase the representation of the minority class. As a result, the number of samples in both classes is now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equal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ensuring a balanced dataset.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7524988" y="6990755"/>
            <a:ext cx="6532959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step is crucial for building a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fair and robust predictive model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as it prevents the algorithm from being biased toward the majority class.</a:t>
            </a:r>
            <a:endParaRPr lang="en-US"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1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SELECTION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40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We’ll train multiple classification models to find the best one for predicting attrition. Start with a baseline and expand to more advanced models.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939522"/>
            <a:ext cx="6342102" cy="773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Selection: Logistic Regression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21638" y="191881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Logistic Regression model was evaluated on the balanced dataset, yielding the following classification metrics: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09407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77%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615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Approximately 76-77% for both classes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8982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Approximately 76-78% for both classes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3002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Balanced at 77% for both classes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815721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demonstrates consistent and balanced performance across both classes (0 and 1), indicating it can effectively distinguish between confirmed and cancelled bookings without bias toward either class.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6320909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solid baseline performance supports Logistic Regression as a strong candidate for further tuning and comparison with other models during the model selection phase.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2579370"/>
            <a:ext cx="6342102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" y="2718792"/>
            <a:ext cx="6293882" cy="27918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782" y="985361"/>
            <a:ext cx="4717256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Random Forest Performance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7586782" y="1607344"/>
            <a:ext cx="629388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Random Forest classifier was evaluated on the balanced dataset, achieving strong predictive performance: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782" y="2840712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Accuracy: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89%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782" y="3262670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Precision: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Approximately 89-90% for both classes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782" y="3684627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Recall: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Approximately 89-90% for both classes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782" y="4106585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F1-Score: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Balanced at 89% for both classes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6782" y="4647486"/>
            <a:ext cx="6293882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metrics indicate that the Random Forest model delivers robust and consistent classification results, effectively distinguishing between confirmed and cancelled bookings with high accuracy and minimal bias.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6782" y="6227088"/>
            <a:ext cx="629388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to the Logistic Regression baseline, the Random Forest shows a significant improvement in all key performance metrics.</a:t>
            </a:r>
            <a:endParaRPr 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764143"/>
            <a:ext cx="6353294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Tuned Random Forest: Improved Model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13303" y="1732240"/>
            <a:ext cx="6353294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applying </a:t>
            </a: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the initial Random Forest model, we observed a measurable improvement in performance across all key metrics: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3303" y="2893933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90%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3303" y="3291364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90% (Class 0), 89% (Class 1)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3303" y="3688794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89% (Class 0), 90% (Class 1)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3303" y="4086225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90% for both classes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303" y="4483656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3,707 samples per class (balanced dataset)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3303" y="4993124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Highlights: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3303" y="5502593"/>
            <a:ext cx="635329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shows </a:t>
            </a: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precision and recall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both booking outcomes — confirmed and cancelled.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3303" y="6226135"/>
            <a:ext cx="635329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Balanced F1-scores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reflect strong, consistent predictive capability.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3303" y="6949678"/>
            <a:ext cx="635329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Tuning enhanced the model’s ability to generalize, minimizing bias and overfitting.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423" y="2528530"/>
            <a:ext cx="6353294" cy="31765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823317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METRICS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2602706"/>
            <a:ext cx="6250543" cy="3843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7973" y="1641038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 Positives (3,345):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correctly predicted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7973" y="2441972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 Negatives (3,304):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correctly predicted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non-cancellations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7973" y="3242905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Positives (402):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predicted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it was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7973" y="4043839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Negatives (362):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predicted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cancellation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it was actually </a:t>
            </a: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cancelled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7973" y="499133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Insights: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7973" y="5569268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correctly classified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89% of bookings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7973" y="6009203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positive and false negative rates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are relatively low, indicating a well-balanced model.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7973" y="6810137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performance in both classes confirms that the model generalizes well across booking statuses.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3948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ROC Curve and AUC Score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832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part of evaluating our model’s predictive power, we calculated the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 AUC score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which measures the model's ability to distinguish between bookings that are likely to be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cancelled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those that are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04003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 achieved a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 AUC score of 0.96 (out of 1.00)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means the model can correctly differentiate between cancelled and non-cancelled bookings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96% of the time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This indicates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very high performance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identifying risk of cancellations, even before they happen.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7854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03358"/>
            <a:ext cx="6244709" cy="40227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4835"/>
            <a:ext cx="123635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INSIGHTS AND RECOMMENDED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0589"/>
            <a:ext cx="3978116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 Cancellation Months Identified (May, June, April)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313277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Cancellations spike during specific months.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Introduce stricter cancellation policies or flexible pricing options during these peak months to reduce risk.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810589"/>
            <a:ext cx="36248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Lead Time Correlation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32928" y="3462695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Bookings with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very long lead times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(i.e., booked far in advance) show higher cancellation rates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Add incentives for early bookings to stay (e.g., non-refundable discounts or perks for holding the reservation).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810589"/>
            <a:ext cx="3978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Frequent Cancellers Can Be Profiled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872067" y="3887986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Some guests, especially repeat users, have a higher tendency to cancel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this model to flag high-risk bookings early and consider confirmation follow-ups or deposits for repeat cancellers.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2960"/>
            <a:ext cx="3978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 Number of Special Requests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850356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Bookings with many special requests often result in cancellations possibly due to unmet expectations.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Improve communication and confirmations on special requests to manage guest expectations better.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1772960"/>
            <a:ext cx="3978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Room Booking Characteristics Matter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5332928" y="2850356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Specific patterns (e.g., low number of adults or children, short stays) are more cancellation-prone.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predictive modeling at booking time to flag potentially risky reservations and offer personalized incentives.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72067" y="1772960"/>
            <a:ext cx="3978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Balanced Data Helps Predict Better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9872067" y="2850356"/>
            <a:ext cx="3978116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After oversampling and balancing your data, the model achieved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accuracy and a 0.96 ROC AUC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meaning it's highly effective at detecting likely cancellations.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Integrate the model into the booking system to score each reservation and trigger interventions when risk is high.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1740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36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Cleaning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172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Data has no missing value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59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irrelevant columns (booking ID, doesn't contribute to prediction)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72571"/>
            <a:ext cx="6244709" cy="32844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30102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Most Cancellations Are Predictable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precision, recall, and F1-scores all at </a:t>
            </a: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most cancellations are not random — they follow patterns.</a:t>
            </a: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Move from reactive to </a:t>
            </a: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cancellation management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— use the model’s prediction to: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82452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automated reminders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2660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loyalty points for honoring the booking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2867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 partial prepayment based on risk level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THANK YOU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912501"/>
            <a:ext cx="6244709" cy="4404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3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AND REMOVE DUPLICATES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964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Eliminated 10,276 duplicate values (28% of data)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067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Addressed outliers in numerical variables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9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Corrected 35 invalid dates in reservation records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646521"/>
            <a:ext cx="6244709" cy="37586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0311"/>
            <a:ext cx="6244709" cy="3248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113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Duplicates cleaned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495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 after removing duplicate values, our data can now have an accurate analysis , after duplicate has been removed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597337"/>
            <a:ext cx="5119807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HANDLED OUTLIERS 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" y="1768435"/>
            <a:ext cx="6353770" cy="2982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2946" y="4979789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 were found in the following key columns: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2946" y="5488900"/>
            <a:ext cx="635377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&amp; Booking Details: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 of adults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 of children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 of weekend nights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 of week nights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 parking space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lead time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repeated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2946" y="6560582"/>
            <a:ext cx="635377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Status &amp; Financials: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P-C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(percentage confirmed),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P-not-C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(percentage not confirmed),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 price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special requests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303" y="1768435"/>
            <a:ext cx="5612963" cy="25777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1303" y="4575215"/>
            <a:ext cx="6353770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part of our data quality improvement initiative, we conducted a thorough analysis of the Hotel Haven booking dataset and identified several outliers that could potentially distort insights and business decisions. 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71303" y="6061948"/>
            <a:ext cx="6353770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have documented both the pre- and post-cleaning results to demonstrate the impact of the changes. This enhancement aligns with our goal of leveraging high-quality data to drive operational efficiency , accuracy and customer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702" y="520660"/>
            <a:ext cx="9253538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SPOTTED AND HANDLED INVALID DATES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2" y="1609368"/>
            <a:ext cx="6421517" cy="38878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702" y="5710238"/>
            <a:ext cx="642151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 of invalid dates was 35, out of 26009 data, accounting for 0.13%. of the whole data set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01" y="1609368"/>
            <a:ext cx="6421517" cy="4308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3801" y="6131242"/>
            <a:ext cx="642151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entries were removed to ensure the accuracy and consistency of our time-based analyses, such as booking trends, lead time calculations, and seasonality insights.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553801" y="7210306"/>
            <a:ext cx="642151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minor adjustment enhances data integrity without impacting the overall quality or representatives of the dataset.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5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643" y="2806660"/>
            <a:ext cx="4634746" cy="26217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9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EXPLORATORY DATA ANALYSIS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777954" y="2334101"/>
            <a:ext cx="75880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 Time Distribution(UNIVARIATE)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77954" y="2939772"/>
            <a:ext cx="3682841" cy="2408753"/>
          </a:xfrm>
          <a:prstGeom prst="roundRect">
            <a:avLst>
              <a:gd name="adj" fmla="val 387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30724" y="3192542"/>
            <a:ext cx="298251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Last-Minute Bookings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30724" y="3673197"/>
            <a:ext cx="3177302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customers book just days or weeks before their stay, creating a right-skewed distribution.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085" y="2939772"/>
            <a:ext cx="3682960" cy="2408753"/>
          </a:xfrm>
          <a:prstGeom prst="roundRect">
            <a:avLst>
              <a:gd name="adj" fmla="val 387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935855" y="319254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Early Planners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4935855" y="3673197"/>
            <a:ext cx="317742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smaller group books months in advance, forming the extended right tail of the distribution.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77954" y="5570815"/>
            <a:ext cx="7588091" cy="2053114"/>
          </a:xfrm>
          <a:prstGeom prst="roundRect">
            <a:avLst>
              <a:gd name="adj" fmla="val 4548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30724" y="5823585"/>
            <a:ext cx="302085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Business Implications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1030724" y="6304240"/>
            <a:ext cx="708255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Last-minute bookings are common while early planners are relatively rare, suggesting opportunities for targeted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1204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BOOKING STATUS COUNT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55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Fewer cancellations reflects a well-optimized user experience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85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 Policies Are Effective , and can have non-refundable, penalized, or limited cancellation windows.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153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Such policies often discourage casual or impulsive cancellation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99955"/>
            <a:ext cx="6244709" cy="32296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2245</Words>
  <Application>Microsoft Office PowerPoint</Application>
  <PresentationFormat>Custom</PresentationFormat>
  <Paragraphs>199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Bricolage Grotesque Extra Bold</vt:lpstr>
      <vt:lpstr>Montserrat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Olatunji Abdulrahman Ahmed</cp:lastModifiedBy>
  <cp:revision>2</cp:revision>
  <dcterms:created xsi:type="dcterms:W3CDTF">2025-08-07T10:00:15Z</dcterms:created>
  <dcterms:modified xsi:type="dcterms:W3CDTF">2025-08-21T01:19:22Z</dcterms:modified>
</cp:coreProperties>
</file>